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0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4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5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3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7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7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2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3A1F-2861-4B97-921A-16B69DDE02A9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2A7D-BEA5-4BAA-98D1-B7F4194EA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5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17" Type="http://schemas.openxmlformats.org/officeDocument/2006/relationships/image" Target="../media/image14.png"/><Relationship Id="rId2" Type="http://schemas.openxmlformats.org/officeDocument/2006/relationships/tags" Target="../tags/tag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emf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arkina.M.Ni@sberbank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7"/>
            <a:ext cx="10756669" cy="6857999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90392" y="430376"/>
            <a:ext cx="9144000" cy="935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Решения группы СБЕР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развития сельского туризма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621" y="226820"/>
            <a:ext cx="1135478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D520EA-3A88-4A3B-B3A2-15B457DD0C87}"/>
              </a:ext>
            </a:extLst>
          </p:cNvPr>
          <p:cNvGrpSpPr/>
          <p:nvPr/>
        </p:nvGrpSpPr>
        <p:grpSpPr>
          <a:xfrm>
            <a:off x="3080232" y="1147157"/>
            <a:ext cx="4069704" cy="5381534"/>
            <a:chOff x="381000" y="2034000"/>
            <a:chExt cx="2205000" cy="2835000"/>
          </a:xfrm>
          <a:solidFill>
            <a:schemeClr val="bg2">
              <a:lumMod val="90000"/>
            </a:schemeClr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A753CE7-B09C-485D-A128-80AF1B0FF02F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Кредит для </a:t>
              </a:r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сельхоз</a:t>
              </a:r>
            </a:p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товаропроизводителей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051ADF5-A4A6-48A6-803B-01BCE2F14D15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E3660B9-170F-4046-BDCF-945DB6F6FEA8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D63CA29-D819-4006-A491-84C276442283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9239930-1504-46D0-B32C-27C88F612C30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8EA8251-9759-42D4-B2B1-9CFA9CB3FE65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6002771-2FF5-42B3-B2E9-C0CABE0F4684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54508BE-F46C-4F2B-9BD9-31C8343BAEC2}"/>
              </a:ext>
            </a:extLst>
          </p:cNvPr>
          <p:cNvGrpSpPr/>
          <p:nvPr/>
        </p:nvGrpSpPr>
        <p:grpSpPr>
          <a:xfrm>
            <a:off x="7602669" y="1147157"/>
            <a:ext cx="3996227" cy="5379752"/>
            <a:chOff x="5535048" y="2276578"/>
            <a:chExt cx="2937955" cy="3117212"/>
          </a:xfrm>
          <a:solidFill>
            <a:schemeClr val="bg2">
              <a:lumMod val="90000"/>
            </a:schemeClr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ACBB46A-0072-418B-92D5-299278E1F6E9}"/>
                </a:ext>
              </a:extLst>
            </p:cNvPr>
            <p:cNvSpPr/>
            <p:nvPr/>
          </p:nvSpPr>
          <p:spPr>
            <a:xfrm>
              <a:off x="5535048" y="2276578"/>
              <a:ext cx="2937955" cy="31172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Программа стимулирования </a:t>
              </a:r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МСП</a:t>
              </a:r>
            </a:p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1D5EFD9-8178-4E2F-8A81-2B554D858D84}"/>
                </a:ext>
              </a:extLst>
            </p:cNvPr>
            <p:cNvSpPr/>
            <p:nvPr/>
          </p:nvSpPr>
          <p:spPr>
            <a:xfrm>
              <a:off x="7010503" y="4448790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A0D65CD-811E-4B19-8B7E-0A797CB460A8}"/>
                </a:ext>
              </a:extLst>
            </p:cNvPr>
            <p:cNvSpPr/>
            <p:nvPr/>
          </p:nvSpPr>
          <p:spPr>
            <a:xfrm>
              <a:off x="7258003" y="5102190"/>
              <a:ext cx="228994" cy="2908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C4E17E1-6E4C-4D21-91B3-2524E896A41E}"/>
                </a:ext>
              </a:extLst>
            </p:cNvPr>
            <p:cNvSpPr/>
            <p:nvPr/>
          </p:nvSpPr>
          <p:spPr>
            <a:xfrm>
              <a:off x="7444484" y="5142489"/>
              <a:ext cx="147601" cy="1476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98CAD95D-DFA0-4F35-A503-4EFF30EB39AE}"/>
                </a:ext>
              </a:extLst>
            </p:cNvPr>
            <p:cNvSpPr/>
            <p:nvPr/>
          </p:nvSpPr>
          <p:spPr>
            <a:xfrm>
              <a:off x="7152915" y="5142489"/>
              <a:ext cx="147600" cy="147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77FB629-7974-4D6D-8834-35F4CADD3591}"/>
                </a:ext>
              </a:extLst>
            </p:cNvPr>
            <p:cNvSpPr/>
            <p:nvPr/>
          </p:nvSpPr>
          <p:spPr>
            <a:xfrm>
              <a:off x="7444574" y="5216289"/>
              <a:ext cx="228994" cy="177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A4C9475-8868-43AE-8D48-E5519DC9B0BF}"/>
                </a:ext>
              </a:extLst>
            </p:cNvPr>
            <p:cNvSpPr/>
            <p:nvPr/>
          </p:nvSpPr>
          <p:spPr>
            <a:xfrm>
              <a:off x="7071521" y="5225405"/>
              <a:ext cx="228994" cy="1683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51" y="0"/>
            <a:ext cx="2907335" cy="68580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606F194-5996-4A6C-9476-5EE086282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810" y="1905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Действующий кредитный продукт c господдержкой для развития сельского туризма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43182" y="2004376"/>
            <a:ext cx="342842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Требования к заёмщику</a:t>
            </a:r>
          </a:p>
          <a:p>
            <a:r>
              <a:rPr lang="ru-RU" sz="900" dirty="0" smtClean="0"/>
              <a:t>Субъект МСП согласно 209-ФЗ</a:t>
            </a:r>
          </a:p>
          <a:p>
            <a:endParaRPr lang="ru-RU" sz="900" dirty="0" smtClean="0"/>
          </a:p>
          <a:p>
            <a:r>
              <a:rPr lang="ru-RU" sz="900" b="1" dirty="0" smtClean="0"/>
              <a:t>Цель кредита</a:t>
            </a:r>
          </a:p>
          <a:p>
            <a:r>
              <a:rPr lang="ru-RU" sz="900" dirty="0" smtClean="0"/>
              <a:t>Инвестиции</a:t>
            </a:r>
          </a:p>
          <a:p>
            <a:r>
              <a:rPr lang="ru-RU" sz="900" dirty="0" smtClean="0"/>
              <a:t>Пополнение оборотных средств</a:t>
            </a:r>
          </a:p>
          <a:p>
            <a:r>
              <a:rPr lang="ru-RU" sz="900" dirty="0" smtClean="0"/>
              <a:t>Рефинансирование ранее выданных кредитов, подходящих под условие программы</a:t>
            </a:r>
          </a:p>
          <a:p>
            <a:endParaRPr lang="ru-RU" sz="900" dirty="0" smtClean="0"/>
          </a:p>
          <a:p>
            <a:r>
              <a:rPr lang="ru-RU" sz="900" b="1" dirty="0" smtClean="0"/>
              <a:t>Срок кредитования</a:t>
            </a:r>
          </a:p>
          <a:p>
            <a:r>
              <a:rPr lang="ru-RU" sz="900" dirty="0"/>
              <a:t>Пополнение оборотных средств: до 3-х лет </a:t>
            </a:r>
            <a:endParaRPr lang="ru-RU" sz="900" dirty="0" smtClean="0"/>
          </a:p>
          <a:p>
            <a:r>
              <a:rPr lang="ru-RU" sz="900" dirty="0" smtClean="0"/>
              <a:t>Инвестиционные </a:t>
            </a:r>
            <a:r>
              <a:rPr lang="ru-RU" sz="900" dirty="0"/>
              <a:t>цели: до 10 </a:t>
            </a:r>
            <a:r>
              <a:rPr lang="ru-RU" sz="900" dirty="0" smtClean="0"/>
              <a:t>лет</a:t>
            </a:r>
          </a:p>
          <a:p>
            <a:endParaRPr lang="ru-RU" sz="900" dirty="0" smtClean="0"/>
          </a:p>
          <a:p>
            <a:r>
              <a:rPr lang="ru-RU" sz="900" b="1" dirty="0" smtClean="0"/>
              <a:t>Режим кредитования</a:t>
            </a:r>
          </a:p>
          <a:p>
            <a:r>
              <a:rPr lang="ru-RU" sz="900" dirty="0" smtClean="0"/>
              <a:t>Кредит</a:t>
            </a:r>
          </a:p>
          <a:p>
            <a:r>
              <a:rPr lang="ru-RU" sz="900" dirty="0" smtClean="0"/>
              <a:t>Возобновляемая кредитная линия</a:t>
            </a:r>
          </a:p>
          <a:p>
            <a:r>
              <a:rPr lang="ru-RU" sz="900" dirty="0" err="1" smtClean="0"/>
              <a:t>Невозобновляемая</a:t>
            </a:r>
            <a:r>
              <a:rPr lang="ru-RU" sz="900" dirty="0" smtClean="0"/>
              <a:t> кредитная линия</a:t>
            </a:r>
          </a:p>
          <a:p>
            <a:endParaRPr lang="ru-RU" sz="900" dirty="0" smtClean="0"/>
          </a:p>
          <a:p>
            <a:r>
              <a:rPr lang="ru-RU" sz="900" b="1" dirty="0" smtClean="0"/>
              <a:t>Сумма кредита</a:t>
            </a:r>
          </a:p>
          <a:p>
            <a:r>
              <a:rPr lang="ru-RU" sz="900" dirty="0" smtClean="0"/>
              <a:t>От 3 млн до 2 млрд. рублей</a:t>
            </a:r>
          </a:p>
          <a:p>
            <a:endParaRPr lang="ru-RU" sz="900" dirty="0" smtClean="0"/>
          </a:p>
          <a:p>
            <a:r>
              <a:rPr lang="ru-RU" sz="900" b="1" dirty="0"/>
              <a:t>Ставка по кредиту</a:t>
            </a:r>
          </a:p>
          <a:p>
            <a:r>
              <a:rPr lang="ru-RU" sz="900" dirty="0"/>
              <a:t>От 11% </a:t>
            </a:r>
            <a:r>
              <a:rPr lang="ru-RU" sz="900" dirty="0" smtClean="0"/>
              <a:t>(до 8,5 % годовых**)</a:t>
            </a:r>
          </a:p>
          <a:p>
            <a:endParaRPr lang="ru-RU" sz="900" dirty="0"/>
          </a:p>
          <a:p>
            <a:endParaRPr lang="ru-RU" sz="900" dirty="0" smtClean="0"/>
          </a:p>
          <a:p>
            <a:r>
              <a:rPr lang="ru-RU" sz="900" dirty="0"/>
              <a:t>Сроки заключения договора</a:t>
            </a:r>
          </a:p>
          <a:p>
            <a:r>
              <a:rPr lang="ru-RU" sz="900" dirty="0"/>
              <a:t>Инвестиционные цели: до 90 дней</a:t>
            </a:r>
          </a:p>
          <a:p>
            <a:r>
              <a:rPr lang="ru-RU" sz="900" dirty="0"/>
              <a:t>Пополнение оборотных средств: до 30 дней</a:t>
            </a:r>
          </a:p>
          <a:p>
            <a:r>
              <a:rPr lang="ru-RU" sz="900" dirty="0"/>
              <a:t>Рефинансирование ранее выданных кредитов: до 30 дней</a:t>
            </a:r>
          </a:p>
          <a:p>
            <a:endParaRPr lang="ru-RU" sz="900" dirty="0"/>
          </a:p>
          <a:p>
            <a:endParaRPr lang="ru-RU" sz="900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3302020" y="2004376"/>
            <a:ext cx="35642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Требования к заёмщику</a:t>
            </a:r>
          </a:p>
          <a:p>
            <a:r>
              <a:rPr lang="ru-RU" sz="900" dirty="0" err="1" smtClean="0"/>
              <a:t>Сельхозтоваропроизводитель</a:t>
            </a:r>
            <a:endParaRPr lang="ru-RU" sz="900" dirty="0" smtClean="0"/>
          </a:p>
          <a:p>
            <a:r>
              <a:rPr lang="ru-RU" sz="900" dirty="0" smtClean="0"/>
              <a:t>Осуществляет деятельность в одной из приоритетных отраслей</a:t>
            </a:r>
          </a:p>
          <a:p>
            <a:endParaRPr lang="ru-RU" sz="900" dirty="0" smtClean="0"/>
          </a:p>
          <a:p>
            <a:r>
              <a:rPr lang="ru-RU" sz="900" b="1" dirty="0" smtClean="0"/>
              <a:t>Цель кредита</a:t>
            </a:r>
          </a:p>
          <a:p>
            <a:r>
              <a:rPr lang="ru-RU" sz="900" dirty="0" smtClean="0"/>
              <a:t>Инвестиции</a:t>
            </a:r>
          </a:p>
          <a:p>
            <a:r>
              <a:rPr lang="ru-RU" sz="900" dirty="0" smtClean="0"/>
              <a:t>Пополнение оборотных средств</a:t>
            </a:r>
          </a:p>
          <a:p>
            <a:r>
              <a:rPr lang="ru-RU" sz="900" dirty="0" smtClean="0"/>
              <a:t>Рефинансирование ранее выданных кредитов, подходящих под условие программы</a:t>
            </a:r>
          </a:p>
          <a:p>
            <a:endParaRPr lang="ru-RU" sz="900" dirty="0" smtClean="0"/>
          </a:p>
          <a:p>
            <a:r>
              <a:rPr lang="ru-RU" sz="900" b="1" dirty="0" smtClean="0"/>
              <a:t>Срок кредитования</a:t>
            </a:r>
          </a:p>
          <a:p>
            <a:r>
              <a:rPr lang="ru-RU" sz="900" dirty="0" smtClean="0"/>
              <a:t>Пополнение оборотных средств: до 3-х лет (до 1 года*)</a:t>
            </a:r>
          </a:p>
          <a:p>
            <a:r>
              <a:rPr lang="ru-RU" sz="900" dirty="0" smtClean="0"/>
              <a:t>Инвестиционные цели: до 10 лет (от двух до 15 лет*)</a:t>
            </a:r>
          </a:p>
          <a:p>
            <a:endParaRPr lang="ru-RU" sz="900" dirty="0" smtClean="0"/>
          </a:p>
          <a:p>
            <a:r>
              <a:rPr lang="ru-RU" sz="900" b="1" dirty="0" smtClean="0"/>
              <a:t>Режим кредитования</a:t>
            </a:r>
          </a:p>
          <a:p>
            <a:r>
              <a:rPr lang="ru-RU" sz="900" dirty="0" smtClean="0"/>
              <a:t>Кредит</a:t>
            </a:r>
          </a:p>
          <a:p>
            <a:r>
              <a:rPr lang="ru-RU" sz="900" dirty="0" smtClean="0"/>
              <a:t>Возобновляемая кредитная линия</a:t>
            </a:r>
          </a:p>
          <a:p>
            <a:r>
              <a:rPr lang="ru-RU" sz="900" dirty="0" err="1" smtClean="0"/>
              <a:t>Невозобновляемая</a:t>
            </a:r>
            <a:r>
              <a:rPr lang="ru-RU" sz="900" dirty="0" smtClean="0"/>
              <a:t> кредитная линия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Сумма кредита</a:t>
            </a:r>
          </a:p>
          <a:p>
            <a:r>
              <a:rPr lang="ru-RU" sz="900" dirty="0" smtClean="0"/>
              <a:t>Осуществление текущей деятельности:  определяется платежеспособностью клиента (до 1,2 млрд рублей*)</a:t>
            </a:r>
          </a:p>
          <a:p>
            <a:r>
              <a:rPr lang="ru-RU" sz="900" dirty="0" smtClean="0"/>
              <a:t>На инвестиционные цели: </a:t>
            </a:r>
            <a:r>
              <a:rPr lang="ru-RU" sz="900" dirty="0"/>
              <a:t>определяется платежеспособностью клиента</a:t>
            </a:r>
            <a:endParaRPr lang="ru-RU" sz="900" dirty="0" smtClean="0"/>
          </a:p>
          <a:p>
            <a:endParaRPr lang="ru-RU" sz="900" dirty="0" smtClean="0"/>
          </a:p>
          <a:p>
            <a:r>
              <a:rPr lang="ru-RU" sz="900" b="1" dirty="0" smtClean="0"/>
              <a:t>Ставка по кредиту</a:t>
            </a:r>
          </a:p>
          <a:p>
            <a:r>
              <a:rPr lang="ru-RU" sz="900" dirty="0" smtClean="0"/>
              <a:t>От 11% (от 1% до 5% годовых*)</a:t>
            </a:r>
          </a:p>
          <a:p>
            <a:endParaRPr lang="ru-RU" sz="900" dirty="0" smtClean="0"/>
          </a:p>
          <a:p>
            <a:r>
              <a:rPr lang="ru-RU" sz="900" dirty="0" smtClean="0"/>
              <a:t>Сроки заключения договора</a:t>
            </a:r>
          </a:p>
          <a:p>
            <a:r>
              <a:rPr lang="ru-RU" sz="900" dirty="0" smtClean="0"/>
              <a:t>Инвестиционные цели: до 90 дней</a:t>
            </a:r>
          </a:p>
          <a:p>
            <a:r>
              <a:rPr lang="ru-RU" sz="900" dirty="0" smtClean="0"/>
              <a:t>Пополнение оборотных средств: до 30 дней</a:t>
            </a:r>
          </a:p>
          <a:p>
            <a:r>
              <a:rPr lang="ru-RU" sz="900" dirty="0" smtClean="0"/>
              <a:t>Рефинансирование ранее выданных кредитов: до 30 дней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583201" y="6505915"/>
            <a:ext cx="3566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/>
              <a:t>*в рамках льготной программы МСХ ПП1528</a:t>
            </a:r>
          </a:p>
          <a:p>
            <a:r>
              <a:rPr lang="ru-RU" sz="800" i="1" dirty="0" smtClean="0"/>
              <a:t>** в рамках льготной программы  МСП </a:t>
            </a:r>
            <a:endParaRPr lang="ru-RU" sz="800" i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621" y="226820"/>
            <a:ext cx="1135478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D520EA-3A88-4A3B-B3A2-15B457DD0C87}"/>
              </a:ext>
            </a:extLst>
          </p:cNvPr>
          <p:cNvGrpSpPr/>
          <p:nvPr/>
        </p:nvGrpSpPr>
        <p:grpSpPr>
          <a:xfrm>
            <a:off x="3064508" y="1342327"/>
            <a:ext cx="4413471" cy="5409966"/>
            <a:chOff x="381000" y="2034000"/>
            <a:chExt cx="2205000" cy="2835000"/>
          </a:xfrm>
          <a:solidFill>
            <a:schemeClr val="bg2">
              <a:lumMod val="90000"/>
            </a:schemeClr>
          </a:solidFill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A753CE7-B09C-485D-A128-80AF1B0FF02F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Онлайн-кредит для бизнеса</a:t>
              </a:r>
              <a:endParaRPr lang="en-US" sz="2000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051ADF5-A4A6-48A6-803B-01BCE2F14D15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E3660B9-170F-4046-BDCF-945DB6F6FEA8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D63CA29-D819-4006-A491-84C276442283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9239930-1504-46D0-B32C-27C88F612C30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8EA8251-9759-42D4-B2B1-9CFA9CB3FE65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6002771-2FF5-42B3-B2E9-C0CABE0F4684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54508BE-F46C-4F2B-9BD9-31C8343BAEC2}"/>
              </a:ext>
            </a:extLst>
          </p:cNvPr>
          <p:cNvGrpSpPr/>
          <p:nvPr/>
        </p:nvGrpSpPr>
        <p:grpSpPr>
          <a:xfrm>
            <a:off x="7595679" y="1342327"/>
            <a:ext cx="4361420" cy="5515673"/>
            <a:chOff x="5535048" y="2558790"/>
            <a:chExt cx="2937955" cy="2835000"/>
          </a:xfrm>
          <a:solidFill>
            <a:schemeClr val="bg2">
              <a:lumMod val="90000"/>
            </a:schemeClr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ACBB46A-0072-418B-92D5-299278E1F6E9}"/>
                </a:ext>
              </a:extLst>
            </p:cNvPr>
            <p:cNvSpPr/>
            <p:nvPr/>
          </p:nvSpPr>
          <p:spPr>
            <a:xfrm>
              <a:off x="5535048" y="2558790"/>
              <a:ext cx="2937955" cy="2835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Кредиты</a:t>
              </a:r>
            </a:p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1D5EFD9-8178-4E2F-8A81-2B554D858D84}"/>
                </a:ext>
              </a:extLst>
            </p:cNvPr>
            <p:cNvSpPr/>
            <p:nvPr/>
          </p:nvSpPr>
          <p:spPr>
            <a:xfrm>
              <a:off x="7010503" y="4448790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A0D65CD-811E-4B19-8B7E-0A797CB460A8}"/>
                </a:ext>
              </a:extLst>
            </p:cNvPr>
            <p:cNvSpPr/>
            <p:nvPr/>
          </p:nvSpPr>
          <p:spPr>
            <a:xfrm>
              <a:off x="7258003" y="5102190"/>
              <a:ext cx="228994" cy="2908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C4E17E1-6E4C-4D21-91B3-2524E896A41E}"/>
                </a:ext>
              </a:extLst>
            </p:cNvPr>
            <p:cNvSpPr/>
            <p:nvPr/>
          </p:nvSpPr>
          <p:spPr>
            <a:xfrm>
              <a:off x="7444484" y="5142489"/>
              <a:ext cx="147601" cy="1476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98CAD95D-DFA0-4F35-A503-4EFF30EB39AE}"/>
                </a:ext>
              </a:extLst>
            </p:cNvPr>
            <p:cNvSpPr/>
            <p:nvPr/>
          </p:nvSpPr>
          <p:spPr>
            <a:xfrm>
              <a:off x="7152915" y="5142489"/>
              <a:ext cx="147600" cy="147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77FB629-7974-4D6D-8834-35F4CADD3591}"/>
                </a:ext>
              </a:extLst>
            </p:cNvPr>
            <p:cNvSpPr/>
            <p:nvPr/>
          </p:nvSpPr>
          <p:spPr>
            <a:xfrm>
              <a:off x="7444574" y="5216289"/>
              <a:ext cx="228994" cy="177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A4C9475-8868-43AE-8D48-E5519DC9B0BF}"/>
                </a:ext>
              </a:extLst>
            </p:cNvPr>
            <p:cNvSpPr/>
            <p:nvPr/>
          </p:nvSpPr>
          <p:spPr>
            <a:xfrm>
              <a:off x="7071521" y="5225405"/>
              <a:ext cx="228994" cy="1683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51" y="0"/>
            <a:ext cx="2907335" cy="68580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606F194-5996-4A6C-9476-5EE086282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810" y="1905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Действующий кредитный продукт для развития сельского туризма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3368" y="1892884"/>
            <a:ext cx="34284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Кредит Оборотный</a:t>
            </a:r>
          </a:p>
          <a:p>
            <a:r>
              <a:rPr lang="ru-RU" sz="900" dirty="0" smtClean="0"/>
              <a:t>Пополнение оборотных средств Осуществление текущих расходов Исполнение текущих, государственных и экспортных контрактов Финансирование любых целей без подтверждения целевого использования Рефинансирование оборотных кредитов других банков</a:t>
            </a:r>
          </a:p>
          <a:p>
            <a:r>
              <a:rPr lang="ru-RU" sz="900" dirty="0" smtClean="0"/>
              <a:t>до 36 месяцев срок кредита</a:t>
            </a:r>
          </a:p>
          <a:p>
            <a:r>
              <a:rPr lang="ru-RU" sz="900" dirty="0" smtClean="0"/>
              <a:t>11,0% минимальная ставка</a:t>
            </a:r>
          </a:p>
          <a:p>
            <a:r>
              <a:rPr lang="ru-RU" sz="900" dirty="0" smtClean="0"/>
              <a:t>от 100 000 ₽ минимальная сумма</a:t>
            </a:r>
          </a:p>
          <a:p>
            <a:r>
              <a:rPr lang="ru-RU" sz="900" b="1" dirty="0" smtClean="0"/>
              <a:t> </a:t>
            </a:r>
          </a:p>
          <a:p>
            <a:r>
              <a:rPr lang="ru-RU" sz="900" b="1" dirty="0" smtClean="0"/>
              <a:t>Кредит Инвестиционный</a:t>
            </a:r>
          </a:p>
          <a:p>
            <a:r>
              <a:rPr lang="ru-RU" sz="900" dirty="0" smtClean="0"/>
              <a:t>Инвестирование в недвижимость, строительство и другое имущество Рефинансирование задолженности перед банками и лизинговыми компаниями Приобретение жилой или коммерческой недвижимости под залог приобретаемых объектов Покупка транспорта и оборудования для хозяйственной деятельности</a:t>
            </a:r>
          </a:p>
          <a:p>
            <a:r>
              <a:rPr lang="ru-RU" sz="900" b="1" dirty="0" smtClean="0"/>
              <a:t>до 180 месяцев </a:t>
            </a:r>
            <a:r>
              <a:rPr lang="ru-RU" sz="900" dirty="0" smtClean="0"/>
              <a:t>срок кредита</a:t>
            </a:r>
          </a:p>
          <a:p>
            <a:r>
              <a:rPr lang="ru-RU" sz="900" b="1" dirty="0" smtClean="0"/>
              <a:t>11,0%</a:t>
            </a:r>
            <a:r>
              <a:rPr lang="ru-RU" sz="900" dirty="0" smtClean="0"/>
              <a:t> минимальная ставка</a:t>
            </a:r>
          </a:p>
          <a:p>
            <a:r>
              <a:rPr lang="ru-RU" sz="900" b="1" dirty="0" smtClean="0"/>
              <a:t>от 100 000 ₽ </a:t>
            </a:r>
            <a:r>
              <a:rPr lang="ru-RU" sz="900" dirty="0" smtClean="0"/>
              <a:t>минимальная сумма</a:t>
            </a:r>
          </a:p>
          <a:p>
            <a:r>
              <a:rPr lang="ru-RU" sz="900" dirty="0" smtClean="0"/>
              <a:t> </a:t>
            </a:r>
          </a:p>
          <a:p>
            <a:r>
              <a:rPr lang="ru-RU" sz="900" b="1" dirty="0" smtClean="0"/>
              <a:t>Овердрафт</a:t>
            </a:r>
          </a:p>
          <a:p>
            <a:r>
              <a:rPr lang="ru-RU" sz="900" dirty="0" smtClean="0"/>
              <a:t>Оплата срочных платежей при недостатке средств на счёте</a:t>
            </a:r>
          </a:p>
          <a:p>
            <a:r>
              <a:rPr lang="ru-RU" sz="900" b="1" dirty="0"/>
              <a:t>до 36 месяцев </a:t>
            </a:r>
            <a:r>
              <a:rPr lang="ru-RU" sz="900" dirty="0" smtClean="0"/>
              <a:t>срок кредита</a:t>
            </a:r>
          </a:p>
          <a:p>
            <a:r>
              <a:rPr lang="ru-RU" sz="900" b="1" dirty="0"/>
              <a:t>10,5% </a:t>
            </a:r>
            <a:r>
              <a:rPr lang="ru-RU" sz="900" dirty="0" smtClean="0"/>
              <a:t>минимальная ставка</a:t>
            </a:r>
          </a:p>
          <a:p>
            <a:r>
              <a:rPr lang="ru-RU" sz="900" b="1" dirty="0"/>
              <a:t>до 17 млн </a:t>
            </a:r>
            <a:r>
              <a:rPr lang="ru-RU" sz="900" dirty="0" smtClean="0"/>
              <a:t>₽ максимальная сумма</a:t>
            </a:r>
          </a:p>
          <a:p>
            <a:r>
              <a:rPr lang="ru-RU" sz="900" dirty="0" smtClean="0"/>
              <a:t> </a:t>
            </a:r>
          </a:p>
          <a:p>
            <a:r>
              <a:rPr lang="ru-RU" sz="900" b="1" dirty="0" smtClean="0"/>
              <a:t>Кредит на Проект</a:t>
            </a:r>
          </a:p>
          <a:p>
            <a:r>
              <a:rPr lang="ru-RU" sz="900" dirty="0" smtClean="0"/>
              <a:t>Развитие бизнеса Начало деятельности в новой сфере Модернизация производства Любые бизнес-цели под залог доходной недвижимости</a:t>
            </a:r>
          </a:p>
          <a:p>
            <a:r>
              <a:rPr lang="ru-RU" sz="900" b="1" dirty="0"/>
              <a:t>до 120 месяцев </a:t>
            </a:r>
            <a:r>
              <a:rPr lang="ru-RU" sz="900" dirty="0" smtClean="0"/>
              <a:t>срок кредита</a:t>
            </a:r>
          </a:p>
          <a:p>
            <a:r>
              <a:rPr lang="ru-RU" sz="900" b="1" dirty="0"/>
              <a:t>11,0% </a:t>
            </a:r>
            <a:r>
              <a:rPr lang="ru-RU" sz="900" dirty="0"/>
              <a:t>минимальная ставка</a:t>
            </a:r>
          </a:p>
          <a:p>
            <a:r>
              <a:rPr lang="ru-RU" sz="900" b="1" dirty="0"/>
              <a:t>от 2,5 млн ₽ </a:t>
            </a:r>
            <a:r>
              <a:rPr lang="ru-RU" sz="900" dirty="0" smtClean="0"/>
              <a:t>минимальная сумма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60600" y="2072534"/>
            <a:ext cx="3564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Оформите заявку в смартфоне или на компьютере.</a:t>
            </a:r>
            <a:endParaRPr lang="en-US" sz="900" dirty="0" smtClean="0"/>
          </a:p>
          <a:p>
            <a:endParaRPr lang="en-US" sz="900" b="1" dirty="0"/>
          </a:p>
          <a:p>
            <a:r>
              <a:rPr lang="ru-RU" sz="900" b="1" dirty="0" smtClean="0"/>
              <a:t>Деньги на счёте — от 3 минут. Выдача 24/7</a:t>
            </a:r>
          </a:p>
          <a:p>
            <a:endParaRPr lang="en-US" sz="900" b="1" dirty="0" smtClean="0"/>
          </a:p>
          <a:p>
            <a:r>
              <a:rPr lang="ru-RU" sz="900" b="1" dirty="0" smtClean="0"/>
              <a:t>Быстрый выбор кредита</a:t>
            </a:r>
          </a:p>
          <a:p>
            <a:r>
              <a:rPr lang="ru-RU" sz="900" dirty="0" smtClean="0"/>
              <a:t>Подберём кредит с подходящими условиями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От 11% в год</a:t>
            </a:r>
          </a:p>
          <a:p>
            <a:r>
              <a:rPr lang="ru-RU" sz="900" dirty="0" smtClean="0"/>
              <a:t>Рассчитаем ставку уже на этапе подачи заявки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Без залога</a:t>
            </a:r>
          </a:p>
          <a:p>
            <a:r>
              <a:rPr lang="ru-RU" sz="900" b="1" dirty="0" smtClean="0"/>
              <a:t>На любые цели бизнеса на сумму до 5 млн 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621" y="226820"/>
            <a:ext cx="1135478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Слайд think-cell" r:id="rId4" imgW="346" imgH="343" progId="TCLayout.ActiveDocument.1">
                  <p:embed/>
                </p:oleObj>
              </mc:Choice>
              <mc:Fallback>
                <p:oleObj name="Слайд think-cell" r:id="rId4" imgW="346" imgH="34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36" r="7273"/>
          <a:stretch/>
        </p:blipFill>
        <p:spPr>
          <a:xfrm>
            <a:off x="6217920" y="1813714"/>
            <a:ext cx="5974080" cy="2205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48" y="1394266"/>
            <a:ext cx="1630821" cy="289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520" y="5274184"/>
            <a:ext cx="2956560" cy="7419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063" y="5264322"/>
            <a:ext cx="2927075" cy="730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5983" y="5264322"/>
            <a:ext cx="3135834" cy="7090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1621" y="226820"/>
            <a:ext cx="1135478" cy="2514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907335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3729" y="257297"/>
            <a:ext cx="2004234" cy="266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/>
          <a:srcRect l="5748" r="13363"/>
          <a:stretch/>
        </p:blipFill>
        <p:spPr>
          <a:xfrm>
            <a:off x="172482" y="563241"/>
            <a:ext cx="5657581" cy="2008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4880" y="2955719"/>
            <a:ext cx="1554615" cy="358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/>
          <a:srcRect r="16150"/>
          <a:stretch/>
        </p:blipFill>
        <p:spPr>
          <a:xfrm>
            <a:off x="944880" y="3209333"/>
            <a:ext cx="5273040" cy="1620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462" y="5285696"/>
            <a:ext cx="2811878" cy="7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044" y="1825625"/>
            <a:ext cx="8445756" cy="4583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Ларькина </a:t>
            </a:r>
            <a:r>
              <a:rPr lang="ru-RU" sz="1900" dirty="0"/>
              <a:t>Мария</a:t>
            </a:r>
          </a:p>
          <a:p>
            <a:pPr marL="0" indent="0">
              <a:buNone/>
            </a:pPr>
            <a:r>
              <a:rPr lang="ru-RU" sz="1900" dirty="0"/>
              <a:t> </a:t>
            </a:r>
          </a:p>
          <a:p>
            <a:pPr marL="0" indent="0">
              <a:buNone/>
            </a:pPr>
            <a:r>
              <a:rPr lang="ru-RU" sz="1900" dirty="0" smtClean="0"/>
              <a:t>Руководитель направления</a:t>
            </a:r>
            <a:endParaRPr lang="ru-RU" sz="1900" dirty="0"/>
          </a:p>
          <a:p>
            <a:pPr marL="0" indent="0">
              <a:buNone/>
            </a:pPr>
            <a:r>
              <a:rPr lang="ru-RU" sz="1900" dirty="0"/>
              <a:t>Департамент по работе с государственным сектором</a:t>
            </a:r>
          </a:p>
          <a:p>
            <a:pPr marL="0" indent="0">
              <a:buNone/>
            </a:pPr>
            <a:r>
              <a:rPr lang="ru-RU" sz="1900" dirty="0"/>
              <a:t>ПАО Сбербанк</a:t>
            </a:r>
          </a:p>
          <a:p>
            <a:pPr marL="0" indent="0">
              <a:buNone/>
            </a:pPr>
            <a:r>
              <a:rPr lang="ru-RU" sz="1900" dirty="0"/>
              <a:t> </a:t>
            </a:r>
          </a:p>
          <a:p>
            <a:pPr marL="0" indent="0">
              <a:buNone/>
            </a:pPr>
            <a:r>
              <a:rPr lang="ru-RU" sz="1800" dirty="0" err="1" smtClean="0"/>
              <a:t>Моб.тел</a:t>
            </a:r>
            <a:r>
              <a:rPr lang="ru-RU" sz="1800" dirty="0"/>
              <a:t>.: +</a:t>
            </a:r>
            <a:r>
              <a:rPr lang="ru-RU" sz="1800" dirty="0" smtClean="0"/>
              <a:t>79851548923</a:t>
            </a:r>
          </a:p>
          <a:p>
            <a:pPr marL="0" indent="0">
              <a:buNone/>
            </a:pPr>
            <a:r>
              <a:rPr lang="ru-RU" sz="1800" dirty="0" smtClean="0"/>
              <a:t>Россия</a:t>
            </a:r>
            <a:r>
              <a:rPr lang="ru-RU" sz="1800" dirty="0"/>
              <a:t>, Москва, Вавилова,19</a:t>
            </a:r>
          </a:p>
          <a:p>
            <a:pPr marL="0" indent="0">
              <a:buNone/>
            </a:pPr>
            <a:r>
              <a:rPr lang="ru-RU" sz="1800" u="sng" dirty="0">
                <a:hlinkClick r:id="rId3"/>
              </a:rPr>
              <a:t>Larkina.M.Ni@sberbank.ru</a:t>
            </a:r>
            <a:r>
              <a:rPr lang="ru-RU" sz="1800" dirty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621" y="226820"/>
            <a:ext cx="1135478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4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489</Words>
  <Application>Microsoft Office PowerPoint</Application>
  <PresentationFormat>Широкоэкранный</PresentationFormat>
  <Paragraphs>115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SB Sans Display</vt:lpstr>
      <vt:lpstr>Тема Office</vt:lpstr>
      <vt:lpstr>Слайд think-cell</vt:lpstr>
      <vt:lpstr>Презентация PowerPoint</vt:lpstr>
      <vt:lpstr>Действующий кредитный продукт c господдержкой для развития сельского туризма </vt:lpstr>
      <vt:lpstr>Действующий кредитный продукт для развития сельского туризма </vt:lpstr>
      <vt:lpstr>Презентация PowerPoint</vt:lpstr>
      <vt:lpstr>Контактная информация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Ларькина Мария Николаевна</dc:creator>
  <cp:lastModifiedBy>Ларькина Мария Николаевна</cp:lastModifiedBy>
  <cp:revision>11</cp:revision>
  <dcterms:created xsi:type="dcterms:W3CDTF">2021-07-13T14:49:21Z</dcterms:created>
  <dcterms:modified xsi:type="dcterms:W3CDTF">2021-07-15T15:19:38Z</dcterms:modified>
</cp:coreProperties>
</file>